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75" r:id="rId4"/>
    <p:sldId id="279" r:id="rId5"/>
    <p:sldId id="289" r:id="rId6"/>
    <p:sldId id="288" r:id="rId7"/>
    <p:sldId id="276" r:id="rId8"/>
    <p:sldId id="277" r:id="rId9"/>
    <p:sldId id="280" r:id="rId10"/>
    <p:sldId id="281" r:id="rId11"/>
    <p:sldId id="283" r:id="rId12"/>
    <p:sldId id="282" r:id="rId13"/>
    <p:sldId id="291" r:id="rId14"/>
    <p:sldId id="285" r:id="rId15"/>
    <p:sldId id="284" r:id="rId16"/>
    <p:sldId id="286" r:id="rId17"/>
    <p:sldId id="292" r:id="rId18"/>
    <p:sldId id="287" r:id="rId19"/>
    <p:sldId id="270" r:id="rId20"/>
    <p:sldId id="271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5" autoAdjust="0"/>
    <p:restoredTop sz="99657" autoAdjust="0"/>
  </p:normalViewPr>
  <p:slideViewPr>
    <p:cSldViewPr snapToGrid="0">
      <p:cViewPr varScale="1">
        <p:scale>
          <a:sx n="114" d="100"/>
          <a:sy n="114" d="100"/>
        </p:scale>
        <p:origin x="126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09.06.2021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8.jpeg"/><Relationship Id="rId7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43.jpeg"/><Relationship Id="rId5" Type="http://schemas.openxmlformats.org/officeDocument/2006/relationships/image" Target="../media/image30.jpeg"/><Relationship Id="rId10" Type="http://schemas.openxmlformats.org/officeDocument/2006/relationships/image" Target="../media/image42.jpeg"/><Relationship Id="rId4" Type="http://schemas.openxmlformats.org/officeDocument/2006/relationships/image" Target="../media/image29.jpe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(МИВлГУ)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распознавания точечной маркировки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поверхностях черных металлов»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Муром,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ПМИ-117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Лазарева Е.Ю.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ФПМ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Астафьев А.В.</a:t>
            </a:r>
          </a:p>
        </p:txBody>
      </p:sp>
      <p:pic>
        <p:nvPicPr>
          <p:cNvPr id="9" name="Рисунок 7" descr="ÐÐ»Ð°Ð²Ð½Ð°Ñ">
            <a:extLst>
              <a:ext uri="{FF2B5EF4-FFF2-40B4-BE49-F238E27FC236}">
                <a16:creationId xmlns:a16="http://schemas.microsoft.com/office/drawing/2014/main" id="{58D412F4-32D6-467F-96A9-37E8361D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7" y="0"/>
            <a:ext cx="2505971" cy="216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 сформированного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08449" y="5923700"/>
            <a:ext cx="59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со сгенерированной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89691-6ACB-4A5C-B13A-EEA672E46C47}"/>
              </a:ext>
            </a:extLst>
          </p:cNvPr>
          <p:cNvSpPr txBox="1"/>
          <p:nvPr/>
        </p:nvSpPr>
        <p:spPr>
          <a:xfrm>
            <a:off x="7065906" y="6376657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A022-B610-403B-8D14-F2D79C02BC64}"/>
              </a:ext>
            </a:extLst>
          </p:cNvPr>
          <p:cNvSpPr txBox="1"/>
          <p:nvPr/>
        </p:nvSpPr>
        <p:spPr>
          <a:xfrm>
            <a:off x="1162649" y="6272031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3" y="703512"/>
            <a:ext cx="2957022" cy="55113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69" y="539033"/>
            <a:ext cx="1568464" cy="58653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14" y="564447"/>
            <a:ext cx="1073683" cy="57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предобработанных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параметров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633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Согласно официальной документации библиотеки машинного обучения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для решения задач 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подходят следующие модели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свёрточных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нейронных сетей: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RetinaNet;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R-CNN;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ShapeMask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SpineNet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В работе была использована модель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[1].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728922" y="6534834"/>
            <a:ext cx="11448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[1] </a:t>
            </a:r>
            <a:r>
              <a:rPr lang="en-US" sz="1050" dirty="0" err="1"/>
              <a:t>Tsung</a:t>
            </a:r>
            <a:r>
              <a:rPr lang="en-US" sz="1050" dirty="0"/>
              <a:t>-Yi Lin, </a:t>
            </a:r>
            <a:r>
              <a:rPr lang="en-US" sz="1050" dirty="0" err="1"/>
              <a:t>Priya</a:t>
            </a:r>
            <a:r>
              <a:rPr lang="en-US" sz="1050" dirty="0"/>
              <a:t> Goyal, Ross </a:t>
            </a:r>
            <a:r>
              <a:rPr lang="en-US" sz="1050" dirty="0" err="1"/>
              <a:t>Girshick</a:t>
            </a:r>
            <a:r>
              <a:rPr lang="en-US" sz="1050" dirty="0"/>
              <a:t>, </a:t>
            </a:r>
            <a:r>
              <a:rPr lang="en-US" sz="1050" dirty="0" err="1"/>
              <a:t>Kaiming</a:t>
            </a:r>
            <a:r>
              <a:rPr lang="en-US" sz="1050" dirty="0"/>
              <a:t> He, Piotr Dollar Focal Loss for Dense Object Detection / Proceedings of the IEEE International Conference on Computer Vision (ICCV), 2017, pp. 2980-2988.</a:t>
            </a:r>
            <a:endParaRPr lang="ru-RU" sz="1050" dirty="0"/>
          </a:p>
        </p:txBody>
      </p:sp>
      <p:pic>
        <p:nvPicPr>
          <p:cNvPr id="1026" name="Picture 2" descr="https://habrastorage.org/webt/rt/25/cm/rt25cm_eaw2czxs2lfrgz55yf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3797829"/>
            <a:ext cx="97250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3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7" y="646331"/>
            <a:ext cx="77247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630499-506B-49BF-98CC-E1DC2BF16E57}"/>
              </a:ext>
            </a:extLst>
          </p:cNvPr>
          <p:cNvSpPr txBox="1"/>
          <p:nvPr/>
        </p:nvSpPr>
        <p:spPr>
          <a:xfrm>
            <a:off x="9483758" y="6027003"/>
            <a:ext cx="270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нейронной сети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01A45-CFFB-48FB-96D0-0E5BA0AC66D5}"/>
              </a:ext>
            </a:extLst>
          </p:cNvPr>
          <p:cNvSpPr txBox="1"/>
          <p:nvPr/>
        </p:nvSpPr>
        <p:spPr>
          <a:xfrm>
            <a:off x="5130764" y="5289829"/>
            <a:ext cx="41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параметров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E5269C-299D-43DE-8B85-0B8DA4A5D10E}"/>
              </a:ext>
            </a:extLst>
          </p:cNvPr>
          <p:cNvSpPr/>
          <p:nvPr/>
        </p:nvSpPr>
        <p:spPr>
          <a:xfrm>
            <a:off x="197607" y="3784937"/>
            <a:ext cx="4968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Параметры обучения: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эпох,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итераций на эпоху, 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размер пакета данных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изображений.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результате ошибка классификации(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classification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loss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)  составила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0,0756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r="58953" b="11515"/>
          <a:stretch/>
        </p:blipFill>
        <p:spPr>
          <a:xfrm>
            <a:off x="10015278" y="116378"/>
            <a:ext cx="1487978" cy="6068291"/>
          </a:xfrm>
          <a:prstGeom prst="rect">
            <a:avLst/>
          </a:prstGeom>
        </p:spPr>
      </p:pic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875E8F9A-1CC2-459B-9E2F-59D5F434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"/>
          <a:stretch>
            <a:fillRect/>
          </a:stretch>
        </p:blipFill>
        <p:spPr bwMode="auto">
          <a:xfrm>
            <a:off x="4717554" y="2915961"/>
            <a:ext cx="5096404" cy="227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использование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AE8E8-E572-4E08-B5C0-8AD81EA0FD55}"/>
              </a:ext>
            </a:extLst>
          </p:cNvPr>
          <p:cNvSpPr txBox="1"/>
          <p:nvPr/>
        </p:nvSpPr>
        <p:spPr>
          <a:xfrm>
            <a:off x="8264771" y="6116365"/>
            <a:ext cx="392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использования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86"/>
            <a:ext cx="8967537" cy="27368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78" y="3898232"/>
            <a:ext cx="6496957" cy="1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478" y="5716255"/>
            <a:ext cx="6549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распознавания цифр маркировки при пороге 0,7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1" r="18416"/>
          <a:stretch/>
        </p:blipFill>
        <p:spPr>
          <a:xfrm>
            <a:off x="9664022" y="646331"/>
            <a:ext cx="1153681" cy="54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2A7089-BADD-4B7C-8674-1495A917F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9" y="600026"/>
            <a:ext cx="11473132" cy="19494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D4D67C-4115-401C-B975-F16D0E8D2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38" y="2491515"/>
            <a:ext cx="11473133" cy="19494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EAB6A1-0C19-463D-BA54-52CF47EA8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4" y="4440932"/>
            <a:ext cx="11473132" cy="19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2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90413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432" y="5771411"/>
            <a:ext cx="583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F3D49-D79E-452A-B324-C2E94E95E38D}"/>
              </a:ext>
            </a:extLst>
          </p:cNvPr>
          <p:cNvSpPr txBox="1"/>
          <p:nvPr/>
        </p:nvSpPr>
        <p:spPr>
          <a:xfrm>
            <a:off x="6112487" y="5700486"/>
            <a:ext cx="55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распознавания: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94,33%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предобработанных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- произведен краткий обзор исходных данных;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произведен обзор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сгенерированы наборы данных по заданной тематике;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найдены алгоритмы, подходящие для предобработки изображений для исследований;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реализована система для распознавания маркировки на изображении;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работа разработанной системы протестирована, а также сделаны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Цель работы: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разработать систему распознавания точечной маркировки на цифровых изображениях черных металлов, протестировать ее и сделать выводы о ее работе с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предобработанными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 непредобработанными изображениями. </a:t>
            </a:r>
          </a:p>
          <a:p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Задачи: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и изучить наборы данных по заданной тематике или сгенерировать их;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10781"/>
              </p:ext>
            </p:extLst>
          </p:nvPr>
        </p:nvGraphicFramePr>
        <p:xfrm>
          <a:off x="326570" y="1224642"/>
          <a:ext cx="11593287" cy="5352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186">
                  <a:extLst>
                    <a:ext uri="{9D8B030D-6E8A-4147-A177-3AD203B41FA5}">
                      <a16:colId xmlns:a16="http://schemas.microsoft.com/office/drawing/2014/main" val="1555006319"/>
                    </a:ext>
                  </a:extLst>
                </a:gridCol>
                <a:gridCol w="4345497">
                  <a:extLst>
                    <a:ext uri="{9D8B030D-6E8A-4147-A177-3AD203B41FA5}">
                      <a16:colId xmlns:a16="http://schemas.microsoft.com/office/drawing/2014/main" val="3736470417"/>
                    </a:ext>
                  </a:extLst>
                </a:gridCol>
                <a:gridCol w="4797604">
                  <a:extLst>
                    <a:ext uri="{9D8B030D-6E8A-4147-A177-3AD203B41FA5}">
                      <a16:colId xmlns:a16="http://schemas.microsoft.com/office/drawing/2014/main" val="266098813"/>
                    </a:ext>
                  </a:extLst>
                </a:gridCol>
              </a:tblGrid>
              <a:tr h="491995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87525"/>
                  </a:ext>
                </a:extLst>
              </a:tr>
              <a:tr h="1265361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стоимость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читаемость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Человеческий фактор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86884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Нарушение целостности трубы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стоимость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15305"/>
                  </a:ext>
                </a:extLst>
              </a:tr>
              <a:tr h="88559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Частая чистка оборудования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24106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ниже среднего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прочность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 распознавания маркировки на основе бинаризации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1397137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B31BB-8ED4-4D38-AD27-952315E861E6}"/>
              </a:ext>
            </a:extLst>
          </p:cNvPr>
          <p:cNvSpPr txBox="1"/>
          <p:nvPr/>
        </p:nvSpPr>
        <p:spPr>
          <a:xfrm>
            <a:off x="1334358" y="5576098"/>
            <a:ext cx="97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для создания набора предобработанных изображений используются алгоритмы блока предобработки (А1-А3)</a:t>
            </a:r>
          </a:p>
        </p:txBody>
      </p:sp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2"/>
            <a:ext cx="11747637" cy="2421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5138051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3117575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4092188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1531140" y="6534834"/>
            <a:ext cx="10508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Severstal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Steel Defect Detection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Your Machine Learning and Data Science Community. URL: https://www.kaggle.com/c/severstal-steel-defect-detection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1B55E-4282-464C-B05E-497718C9C19D}"/>
              </a:ext>
            </a:extLst>
          </p:cNvPr>
          <p:cNvSpPr txBox="1"/>
          <p:nvPr/>
        </p:nvSpPr>
        <p:spPr>
          <a:xfrm>
            <a:off x="6134103" y="3429000"/>
            <a:ext cx="57581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состоит 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12867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черных металлов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изображение имеет размер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1600 на 256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59F7F-D9FF-4874-B560-B7B5BB0CF4FC}"/>
              </a:ext>
            </a:extLst>
          </p:cNvPr>
          <p:cNvSpPr txBox="1"/>
          <p:nvPr/>
        </p:nvSpPr>
        <p:spPr>
          <a:xfrm>
            <a:off x="1428694" y="6057568"/>
            <a:ext cx="399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85ECE-0BDB-4531-B4F9-80826AD6DDDC}"/>
              </a:ext>
            </a:extLst>
          </p:cNvPr>
          <p:cNvSpPr/>
          <p:nvPr/>
        </p:nvSpPr>
        <p:spPr>
          <a:xfrm>
            <a:off x="1750454" y="1164241"/>
            <a:ext cx="567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numbers</a:t>
            </a:r>
            <a:r>
              <a:rPr lang="en-US" spc="-300" dirty="0">
                <a:latin typeface="Consolas" panose="020B0609020204030204" pitchFamily="49" charset="0"/>
              </a:rPr>
              <a:t> = {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}</a:t>
            </a:r>
            <a:endParaRPr lang="en-US" b="0" spc="-3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B37393-6B8B-42D1-BDB9-DBA024BDD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2" y="4710066"/>
            <a:ext cx="5504110" cy="88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7B9F2B-E3C0-4C5A-B825-1E20F2799C95}"/>
              </a:ext>
            </a:extLst>
          </p:cNvPr>
          <p:cNvSpPr txBox="1"/>
          <p:nvPr/>
        </p:nvSpPr>
        <p:spPr>
          <a:xfrm>
            <a:off x="1723485" y="5750004"/>
            <a:ext cx="631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число в маркировке состоит из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цифр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каждой цифры –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х 16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цифры варьируются 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х 144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520" y="646331"/>
            <a:ext cx="3839111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1402</TotalTime>
  <Words>749</Words>
  <Application>Microsoft Office PowerPoint</Application>
  <PresentationFormat>Широкоэкранный</PresentationFormat>
  <Paragraphs>198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Georgia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Роман Минеев</cp:lastModifiedBy>
  <cp:revision>113</cp:revision>
  <dcterms:created xsi:type="dcterms:W3CDTF">2019-05-27T08:04:44Z</dcterms:created>
  <dcterms:modified xsi:type="dcterms:W3CDTF">2021-06-09T12:03:32Z</dcterms:modified>
</cp:coreProperties>
</file>